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sldIdLst>
    <p:sldId id="313" r:id="rId5"/>
    <p:sldId id="323" r:id="rId6"/>
    <p:sldId id="324" r:id="rId7"/>
    <p:sldId id="328" r:id="rId8"/>
    <p:sldId id="329" r:id="rId9"/>
    <p:sldId id="325" r:id="rId10"/>
    <p:sldId id="326" r:id="rId11"/>
    <p:sldId id="322" r:id="rId12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13"/>
            <p14:sldId id="323"/>
            <p14:sldId id="324"/>
            <p14:sldId id="328"/>
            <p14:sldId id="329"/>
            <p14:sldId id="325"/>
            <p14:sldId id="326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A55"/>
    <a:srgbClr val="294071"/>
    <a:srgbClr val="CD6525"/>
    <a:srgbClr val="FFFF99"/>
    <a:srgbClr val="FFFF66"/>
    <a:srgbClr val="00FF00"/>
    <a:srgbClr val="DFE8F0"/>
    <a:srgbClr val="294F6E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459AD-D0D3-4552-B90C-01C0D4FB14E3}" v="5" dt="2021-02-17T04:16:07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74" y="221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</dgm:spPr>
      <dgm:t>
        <a:bodyPr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Identify the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Record the types and cost of materials consumed by the industry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Calculate the Bill of Material ratios for the industry</a:t>
          </a:r>
          <a:r>
            <a:rPr lang="en-US" sz="1900" b="1" kern="1200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7D89D4C9-19B3-4E59-81BD-60B58F768AC4}">
      <dgm:prSet phldrT="[Text]"/>
      <dgm:spPr/>
      <dgm:t>
        <a:bodyPr/>
        <a:lstStyle/>
        <a:p>
          <a:r>
            <a:rPr lang="en-US" dirty="0"/>
            <a:t>Obtain the latest available Economic Census data from the US Bureau of Census for the industry of interest</a:t>
          </a:r>
          <a:endParaRPr lang="en-US" b="1" dirty="0">
            <a:solidFill>
              <a:srgbClr val="294071"/>
            </a:solidFill>
          </a:endParaRPr>
        </a:p>
      </dgm:t>
    </dgm:pt>
    <dgm:pt modelId="{305B5FB9-469D-4CAA-84B7-F554B961D93F}" type="parTrans" cxnId="{200E01E4-B820-4A0D-9979-023F05417044}">
      <dgm:prSet/>
      <dgm:spPr/>
      <dgm:t>
        <a:bodyPr/>
        <a:lstStyle/>
        <a:p>
          <a:endParaRPr lang="en-US"/>
        </a:p>
      </dgm:t>
    </dgm:pt>
    <dgm:pt modelId="{ABF6E2D7-C8B0-4792-ABD5-3CECFEF986E1}" type="sibTrans" cxnId="{200E01E4-B820-4A0D-9979-023F05417044}">
      <dgm:prSet/>
      <dgm:spPr/>
      <dgm:t>
        <a:bodyPr/>
        <a:lstStyle/>
        <a:p>
          <a:endParaRPr lang="en-US"/>
        </a:p>
      </dgm:t>
    </dgm:pt>
    <dgm:pt modelId="{814DC5B8-3B9C-43E4-BF20-70AF6C26C2A9}">
      <dgm:prSet phldrT="[Text]" custT="1"/>
      <dgm:spPr>
        <a:solidFill>
          <a:srgbClr val="183A55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mbria"/>
              <a:ea typeface="+mn-ea"/>
              <a:cs typeface="+mn-cs"/>
            </a:rPr>
            <a:t>Step 3</a:t>
          </a:r>
        </a:p>
      </dgm:t>
    </dgm:pt>
    <dgm:pt modelId="{A62CE5F0-A110-4218-A72D-FD4FB792979D}" type="parTrans" cxnId="{915F72B2-08E6-4159-813E-9303B7D4E240}">
      <dgm:prSet/>
      <dgm:spPr/>
      <dgm:t>
        <a:bodyPr/>
        <a:lstStyle/>
        <a:p>
          <a:endParaRPr lang="en-US"/>
        </a:p>
      </dgm:t>
    </dgm:pt>
    <dgm:pt modelId="{47F1D03C-7291-4D0E-9622-72A23965949E}" type="sibTrans" cxnId="{915F72B2-08E6-4159-813E-9303B7D4E240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CF8FEA69-C6FD-40D5-848C-EAEE96A531FA}" type="pres">
      <dgm:prSet presAssocID="{814DC5B8-3B9C-43E4-BF20-70AF6C26C2A9}" presName="linNode" presStyleCnt="0"/>
      <dgm:spPr/>
    </dgm:pt>
    <dgm:pt modelId="{910350CB-87B0-4FC8-9153-79457BBF5C6A}" type="pres">
      <dgm:prSet presAssocID="{814DC5B8-3B9C-43E4-BF20-70AF6C26C2A9}" presName="parentText" presStyleLbl="node1" presStyleIdx="2" presStyleCnt="4" custFlipHor="1" custScaleX="39400">
        <dgm:presLayoutVars>
          <dgm:chMax val="1"/>
          <dgm:bulletEnabled val="1"/>
        </dgm:presLayoutVars>
      </dgm:prSet>
      <dgm:spPr/>
    </dgm:pt>
    <dgm:pt modelId="{8BC60325-6990-4BBC-9FFB-8291221D36CD}" type="pres">
      <dgm:prSet presAssocID="{814DC5B8-3B9C-43E4-BF20-70AF6C26C2A9}" presName="descendantText" presStyleLbl="alignAccFollowNode1" presStyleIdx="2" presStyleCnt="4" custScaleX="130662">
        <dgm:presLayoutVars>
          <dgm:bulletEnabled val="1"/>
        </dgm:presLayoutVars>
      </dgm:prSet>
      <dgm:spPr/>
    </dgm:pt>
    <dgm:pt modelId="{C176B5F6-BE59-4385-B3E0-A31A588B8745}" type="pres">
      <dgm:prSet presAssocID="{47F1D03C-7291-4D0E-9622-72A23965949E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4EF0291F-D6F3-492A-95A2-A87E1DC1765E}" type="presOf" srcId="{814DC5B8-3B9C-43E4-BF20-70AF6C26C2A9}" destId="{910350CB-87B0-4FC8-9153-79457BBF5C6A}" srcOrd="0" destOrd="0" presId="urn:microsoft.com/office/officeart/2005/8/layout/vList5"/>
    <dgm:cxn modelId="{4889D026-B023-458D-A63E-953C5597221A}" type="presOf" srcId="{F2881FB1-6580-4F21-A283-BFAA6F91D5D2}" destId="{61BA391A-C1A3-4C26-9905-BCC679A8D46D}" srcOrd="0" destOrd="0" presId="urn:microsoft.com/office/officeart/2005/8/layout/vList5"/>
    <dgm:cxn modelId="{2E526A39-1597-4285-805C-AE7E4C0F64A7}" type="presOf" srcId="{9614A323-64B1-4077-A841-022051EC749A}" destId="{A60520D8-37DB-4FB8-BD82-6A2EB5B7DB22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C5D2870-4368-48DD-B43F-7A39C3AEE10F}" type="presOf" srcId="{B4F1B46E-22B2-4721-950C-8704487586DC}" destId="{79B8FC0C-79CB-4C19-8E0D-2B6A33327750}" srcOrd="0" destOrd="0" presId="urn:microsoft.com/office/officeart/2005/8/layout/vList5"/>
    <dgm:cxn modelId="{1FBD0571-613C-42E7-B927-D7674F3920F0}" type="presOf" srcId="{D5197DDB-D5D2-499F-B255-CF7BB5AE2B43}" destId="{8BC60325-6990-4BBC-9FFB-8291221D36CD}" srcOrd="0" destOrd="0" presId="urn:microsoft.com/office/officeart/2005/8/layout/vList5"/>
    <dgm:cxn modelId="{3204ED53-15A0-4643-A582-021A785F1BA2}" srcId="{814DC5B8-3B9C-43E4-BF20-70AF6C26C2A9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F05B90A9-4FC5-40D2-A99F-6818A69FB610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915F72B2-08E6-4159-813E-9303B7D4E240}" srcId="{00C18FBF-3FF5-4C16-97CF-AF03740D7AB6}" destId="{814DC5B8-3B9C-43E4-BF20-70AF6C26C2A9}" srcOrd="2" destOrd="0" parTransId="{A62CE5F0-A110-4218-A72D-FD4FB792979D}" sibTransId="{47F1D03C-7291-4D0E-9622-72A23965949E}"/>
    <dgm:cxn modelId="{1D33A4B2-357E-444C-BA22-500785F97EE2}" type="presOf" srcId="{00C18FBF-3FF5-4C16-97CF-AF03740D7AB6}" destId="{63A580CE-5140-4AC1-B88E-97938524B8F2}" srcOrd="0" destOrd="0" presId="urn:microsoft.com/office/officeart/2005/8/layout/vList5"/>
    <dgm:cxn modelId="{D86C39C0-7B31-49EE-B385-5FA6976123C2}" type="presOf" srcId="{9D72CDD3-5859-43DB-BD75-0C3C30E3DE62}" destId="{11F5BF76-220E-49DB-A754-25CDFEDCFD30}" srcOrd="0" destOrd="0" presId="urn:microsoft.com/office/officeart/2005/8/layout/vList5"/>
    <dgm:cxn modelId="{9CA262D2-79ED-4CAD-8D07-DDDE416CD28F}" type="presOf" srcId="{7D89D4C9-19B3-4E59-81BD-60B58F768AC4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3" destOrd="0" parTransId="{AEB59203-63BA-4A96-BADC-40BAEBD9AA40}" sibTransId="{AAB4CF73-4B9B-4AA0-9074-16C2D2AE00A1}"/>
    <dgm:cxn modelId="{200E01E4-B820-4A0D-9979-023F05417044}" srcId="{F2881FB1-6580-4F21-A283-BFAA6F91D5D2}" destId="{7D89D4C9-19B3-4E59-81BD-60B58F768AC4}" srcOrd="0" destOrd="0" parTransId="{305B5FB9-469D-4CAA-84B7-F554B961D93F}" sibTransId="{ABF6E2D7-C8B0-4792-ABD5-3CECFEF986E1}"/>
    <dgm:cxn modelId="{7E83697C-3633-4E08-A0CF-C53BCF20E8A6}" type="presParOf" srcId="{63A580CE-5140-4AC1-B88E-97938524B8F2}" destId="{12031DAE-5E2E-4F47-9AF9-0A41C3382A60}" srcOrd="0" destOrd="0" presId="urn:microsoft.com/office/officeart/2005/8/layout/vList5"/>
    <dgm:cxn modelId="{ECC23161-43F6-4E92-8F84-D2964500B70D}" type="presParOf" srcId="{12031DAE-5E2E-4F47-9AF9-0A41C3382A60}" destId="{79B8FC0C-79CB-4C19-8E0D-2B6A33327750}" srcOrd="0" destOrd="0" presId="urn:microsoft.com/office/officeart/2005/8/layout/vList5"/>
    <dgm:cxn modelId="{550FC579-5190-4A72-9E29-472D6920960B}" type="presParOf" srcId="{12031DAE-5E2E-4F47-9AF9-0A41C3382A60}" destId="{11F5BF76-220E-49DB-A754-25CDFEDCFD30}" srcOrd="1" destOrd="0" presId="urn:microsoft.com/office/officeart/2005/8/layout/vList5"/>
    <dgm:cxn modelId="{34D84A0B-EFAF-41FA-A64F-0A14FD976BB5}" type="presParOf" srcId="{63A580CE-5140-4AC1-B88E-97938524B8F2}" destId="{8247F90F-EBBD-4364-BE30-FF1A4D54BE94}" srcOrd="1" destOrd="0" presId="urn:microsoft.com/office/officeart/2005/8/layout/vList5"/>
    <dgm:cxn modelId="{8EC288FF-2FD3-4C95-B91E-AAB6ADE39558}" type="presParOf" srcId="{63A580CE-5140-4AC1-B88E-97938524B8F2}" destId="{977B95BB-1DE7-40D3-A333-5E40B1479482}" srcOrd="2" destOrd="0" presId="urn:microsoft.com/office/officeart/2005/8/layout/vList5"/>
    <dgm:cxn modelId="{844CE961-039B-4823-B927-DD1712C331C0}" type="presParOf" srcId="{977B95BB-1DE7-40D3-A333-5E40B1479482}" destId="{61BA391A-C1A3-4C26-9905-BCC679A8D46D}" srcOrd="0" destOrd="0" presId="urn:microsoft.com/office/officeart/2005/8/layout/vList5"/>
    <dgm:cxn modelId="{D96400CD-AEBD-4937-8A5E-E23637940829}" type="presParOf" srcId="{977B95BB-1DE7-40D3-A333-5E40B1479482}" destId="{7DFE7FB1-56C2-4FE8-977E-803EFEB20831}" srcOrd="1" destOrd="0" presId="urn:microsoft.com/office/officeart/2005/8/layout/vList5"/>
    <dgm:cxn modelId="{AA0E9915-41D5-4D5E-BC0B-E631E9D50126}" type="presParOf" srcId="{63A580CE-5140-4AC1-B88E-97938524B8F2}" destId="{E7C6123D-2FF3-4C04-94B4-09E92A2D906D}" srcOrd="3" destOrd="0" presId="urn:microsoft.com/office/officeart/2005/8/layout/vList5"/>
    <dgm:cxn modelId="{5F98D665-EDE4-4712-BC8A-4FEB345014CA}" type="presParOf" srcId="{63A580CE-5140-4AC1-B88E-97938524B8F2}" destId="{CF8FEA69-C6FD-40D5-848C-EAEE96A531FA}" srcOrd="4" destOrd="0" presId="urn:microsoft.com/office/officeart/2005/8/layout/vList5"/>
    <dgm:cxn modelId="{119B470E-CCF5-41CC-A2F7-07DF0AD5DFC9}" type="presParOf" srcId="{CF8FEA69-C6FD-40D5-848C-EAEE96A531FA}" destId="{910350CB-87B0-4FC8-9153-79457BBF5C6A}" srcOrd="0" destOrd="0" presId="urn:microsoft.com/office/officeart/2005/8/layout/vList5"/>
    <dgm:cxn modelId="{79C0757E-2241-4B14-9000-037463728892}" type="presParOf" srcId="{CF8FEA69-C6FD-40D5-848C-EAEE96A531FA}" destId="{8BC60325-6990-4BBC-9FFB-8291221D36CD}" srcOrd="1" destOrd="0" presId="urn:microsoft.com/office/officeart/2005/8/layout/vList5"/>
    <dgm:cxn modelId="{2148DCEA-3744-446B-8571-D59F668387CB}" type="presParOf" srcId="{63A580CE-5140-4AC1-B88E-97938524B8F2}" destId="{C176B5F6-BE59-4385-B3E0-A31A588B8745}" srcOrd="5" destOrd="0" presId="urn:microsoft.com/office/officeart/2005/8/layout/vList5"/>
    <dgm:cxn modelId="{9AD1889C-9F96-4FA4-8B45-837F769C8C73}" type="presParOf" srcId="{63A580CE-5140-4AC1-B88E-97938524B8F2}" destId="{EEEF210A-895F-4647-8AD9-D8AA3E7F08D7}" srcOrd="6" destOrd="0" presId="urn:microsoft.com/office/officeart/2005/8/layout/vList5"/>
    <dgm:cxn modelId="{DF12B53D-043D-4D3E-B6DE-C745840A69DC}" type="presParOf" srcId="{EEEF210A-895F-4647-8AD9-D8AA3E7F08D7}" destId="{EA80A3C2-62BE-4159-AEC0-45C90F1FC31D}" srcOrd="0" destOrd="0" presId="urn:microsoft.com/office/officeart/2005/8/layout/vList5"/>
    <dgm:cxn modelId="{5AB1CF85-A877-46AE-A965-FD9EDD7A5460}" type="presParOf" srcId="{EEEF210A-895F-4647-8AD9-D8AA3E7F08D7}" destId="{A60520D8-37DB-4FB8-BD82-6A2EB5B7DB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475415" y="-3819155"/>
          <a:ext cx="645675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Identify the Industry Code based on the Supplier’s Business and Product</a:t>
          </a:r>
        </a:p>
      </dsp:txBody>
      <dsp:txXfrm rot="-5400000">
        <a:off x="1573873" y="113906"/>
        <a:ext cx="8417242" cy="582637"/>
      </dsp:txXfrm>
    </dsp:sp>
    <dsp:sp modelId="{79B8FC0C-79CB-4C19-8E0D-2B6A33327750}">
      <dsp:nvSpPr>
        <dsp:cNvPr id="0" name=""/>
        <dsp:cNvSpPr/>
      </dsp:nvSpPr>
      <dsp:spPr>
        <a:xfrm>
          <a:off x="111079" y="1678"/>
          <a:ext cx="1462793" cy="807094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50478" y="41077"/>
        <a:ext cx="1383995" cy="728296"/>
      </dsp:txXfrm>
    </dsp:sp>
    <dsp:sp modelId="{7DFE7FB1-56C2-4FE8-977E-803EFEB20831}">
      <dsp:nvSpPr>
        <dsp:cNvPr id="0" name=""/>
        <dsp:cNvSpPr/>
      </dsp:nvSpPr>
      <dsp:spPr>
        <a:xfrm rot="5400000">
          <a:off x="5475415" y="-2971705"/>
          <a:ext cx="645675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Obtain the latest available Economic Census data from the US Bureau of Census for the industry of interest</a:t>
          </a:r>
          <a:endParaRPr lang="en-US" sz="1900" b="1" kern="1200" dirty="0">
            <a:solidFill>
              <a:srgbClr val="294071"/>
            </a:solidFill>
          </a:endParaRPr>
        </a:p>
      </dsp:txBody>
      <dsp:txXfrm rot="-5400000">
        <a:off x="1573873" y="961356"/>
        <a:ext cx="8417242" cy="582637"/>
      </dsp:txXfrm>
    </dsp:sp>
    <dsp:sp modelId="{61BA391A-C1A3-4C26-9905-BCC679A8D46D}">
      <dsp:nvSpPr>
        <dsp:cNvPr id="0" name=""/>
        <dsp:cNvSpPr/>
      </dsp:nvSpPr>
      <dsp:spPr>
        <a:xfrm>
          <a:off x="111079" y="849127"/>
          <a:ext cx="1462793" cy="807094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50478" y="888526"/>
        <a:ext cx="1383995" cy="728296"/>
      </dsp:txXfrm>
    </dsp:sp>
    <dsp:sp modelId="{8BC60325-6990-4BBC-9FFB-8291221D36CD}">
      <dsp:nvSpPr>
        <dsp:cNvPr id="0" name=""/>
        <dsp:cNvSpPr/>
      </dsp:nvSpPr>
      <dsp:spPr>
        <a:xfrm rot="5400000">
          <a:off x="5462700" y="-2136967"/>
          <a:ext cx="645675" cy="8474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Record the types and cost of materials consumed by the industry</a:t>
          </a:r>
        </a:p>
      </dsp:txBody>
      <dsp:txXfrm rot="-5400000">
        <a:off x="1548446" y="1808806"/>
        <a:ext cx="8442665" cy="582637"/>
      </dsp:txXfrm>
    </dsp:sp>
    <dsp:sp modelId="{910350CB-87B0-4FC8-9153-79457BBF5C6A}">
      <dsp:nvSpPr>
        <dsp:cNvPr id="0" name=""/>
        <dsp:cNvSpPr/>
      </dsp:nvSpPr>
      <dsp:spPr>
        <a:xfrm flipH="1">
          <a:off x="111079" y="1696577"/>
          <a:ext cx="1437365" cy="807094"/>
        </a:xfrm>
        <a:prstGeom prst="roundRect">
          <a:avLst/>
        </a:prstGeom>
        <a:solidFill>
          <a:srgbClr val="183A55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white"/>
              </a:solidFill>
              <a:latin typeface="Cambria"/>
              <a:ea typeface="+mn-ea"/>
              <a:cs typeface="+mn-cs"/>
            </a:rPr>
            <a:t>Step 3</a:t>
          </a:r>
        </a:p>
      </dsp:txBody>
      <dsp:txXfrm>
        <a:off x="150478" y="1735976"/>
        <a:ext cx="1358567" cy="728296"/>
      </dsp:txXfrm>
    </dsp:sp>
    <dsp:sp modelId="{A60520D8-37DB-4FB8-BD82-6A2EB5B7DB22}">
      <dsp:nvSpPr>
        <dsp:cNvPr id="0" name=""/>
        <dsp:cNvSpPr/>
      </dsp:nvSpPr>
      <dsp:spPr>
        <a:xfrm rot="5400000">
          <a:off x="5475415" y="-1276806"/>
          <a:ext cx="645675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/>
              <a:ea typeface="+mn-ea"/>
              <a:cs typeface="+mn-cs"/>
            </a:rPr>
            <a:t>Calculate the Bill of Material ratios for the industry</a:t>
          </a:r>
          <a:r>
            <a:rPr lang="en-US" sz="1900" b="1" kern="1200" dirty="0"/>
            <a:t>	</a:t>
          </a:r>
        </a:p>
      </dsp:txBody>
      <dsp:txXfrm rot="-5400000">
        <a:off x="1573873" y="2656255"/>
        <a:ext cx="8417242" cy="582637"/>
      </dsp:txXfrm>
    </dsp:sp>
    <dsp:sp modelId="{EA80A3C2-62BE-4159-AEC0-45C90F1FC31D}">
      <dsp:nvSpPr>
        <dsp:cNvPr id="0" name=""/>
        <dsp:cNvSpPr/>
      </dsp:nvSpPr>
      <dsp:spPr>
        <a:xfrm>
          <a:off x="111079" y="2544027"/>
          <a:ext cx="1462793" cy="807094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50478" y="2583426"/>
        <a:ext cx="1383995" cy="72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15-02-2021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1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aic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://www.census.gov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039" y="18068"/>
            <a:ext cx="11341418" cy="520456"/>
          </a:xfrm>
        </p:spPr>
        <p:txBody>
          <a:bodyPr/>
          <a:lstStyle/>
          <a:p>
            <a:r>
              <a:rPr lang="en-US" sz="2800" dirty="0"/>
              <a:t>How to estimate the Bill of Material Ratios using U.S. Economic Census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004206"/>
              </p:ext>
            </p:extLst>
          </p:nvPr>
        </p:nvGraphicFramePr>
        <p:xfrm>
          <a:off x="1347787" y="1905000"/>
          <a:ext cx="10133714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68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02A58E-A3BE-4404-9447-320D4D6A8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" t="8602" r="20792" b="15125"/>
          <a:stretch/>
        </p:blipFill>
        <p:spPr>
          <a:xfrm>
            <a:off x="3557587" y="1371600"/>
            <a:ext cx="8382000" cy="4592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Conduct a word search to find possible NAICS codes for the product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Select the NAICS code with the best match and record for later use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67387" y="6093023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D6525"/>
                </a:solidFill>
              </a:rPr>
              <a:t>Tip: click on the code to view its full definition</a:t>
            </a: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F49898F7-097F-43EB-A956-81077492F807}"/>
              </a:ext>
            </a:extLst>
          </p:cNvPr>
          <p:cNvSpPr/>
          <p:nvPr/>
        </p:nvSpPr>
        <p:spPr>
          <a:xfrm>
            <a:off x="509587" y="1881227"/>
            <a:ext cx="22098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https://www.census.gov/naics/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97D8DEB3-A046-4F0E-8042-D431CF98FC97}"/>
              </a:ext>
            </a:extLst>
          </p:cNvPr>
          <p:cNvSpPr/>
          <p:nvPr/>
        </p:nvSpPr>
        <p:spPr>
          <a:xfrm>
            <a:off x="6224587" y="4495800"/>
            <a:ext cx="51816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3B73A1D0-4AD0-446B-A423-EC718B956262}"/>
              </a:ext>
            </a:extLst>
          </p:cNvPr>
          <p:cNvSpPr/>
          <p:nvPr/>
        </p:nvSpPr>
        <p:spPr>
          <a:xfrm>
            <a:off x="3938587" y="3124200"/>
            <a:ext cx="18288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448327-2F29-4D42-9287-013BA74E232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795587" y="3390900"/>
            <a:ext cx="11430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839C91-28EE-40E3-982D-2B6AD08D8E1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719387" y="4610100"/>
            <a:ext cx="35052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AA065-AFC5-409E-82AE-CD211A25D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1" t="26667" r="23672" b="36632"/>
          <a:stretch/>
        </p:blipFill>
        <p:spPr>
          <a:xfrm>
            <a:off x="3786187" y="5562600"/>
            <a:ext cx="4267200" cy="10668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C598985-0023-482E-A21E-D6D23F40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531" y="2594076"/>
            <a:ext cx="4226939" cy="28191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1E0580-ED79-46D3-9FD8-BFBC5B3BF5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1" t="16616" r="54837" b="44226"/>
          <a:stretch/>
        </p:blipFill>
        <p:spPr>
          <a:xfrm>
            <a:off x="3750531" y="1028301"/>
            <a:ext cx="5903056" cy="14835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</a:t>
            </a:r>
            <a:r>
              <a:rPr lang="en-IN" sz="1600" i="1" dirty="0">
                <a:solidFill>
                  <a:schemeClr val="bg1"/>
                </a:solidFill>
              </a:rPr>
              <a:t>Surveys</a:t>
            </a:r>
            <a:r>
              <a:rPr lang="en-IN" sz="1600" dirty="0">
                <a:solidFill>
                  <a:schemeClr val="bg1"/>
                </a:solidFill>
              </a:rPr>
              <a:t> and click </a:t>
            </a:r>
            <a:r>
              <a:rPr lang="en-IN" sz="1600" i="1" dirty="0">
                <a:solidFill>
                  <a:schemeClr val="bg1"/>
                </a:solidFill>
              </a:rPr>
              <a:t>Annual Survey of Manufacturers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Select </a:t>
            </a:r>
            <a:r>
              <a:rPr lang="en-IN" sz="1600" i="1" dirty="0">
                <a:solidFill>
                  <a:schemeClr val="bg1"/>
                </a:solidFill>
              </a:rPr>
              <a:t>Data.</a:t>
            </a:r>
            <a:r>
              <a:rPr lang="en-IN" sz="1600" b="1" dirty="0">
                <a:solidFill>
                  <a:schemeClr val="bg1"/>
                </a:solidFill>
              </a:rPr>
              <a:t> </a:t>
            </a:r>
            <a:r>
              <a:rPr lang="en-IN" sz="1600" dirty="0">
                <a:solidFill>
                  <a:schemeClr val="bg1"/>
                </a:solidFill>
              </a:rPr>
              <a:t>Click </a:t>
            </a:r>
            <a:r>
              <a:rPr lang="en-IN" sz="1600" i="1" dirty="0">
                <a:solidFill>
                  <a:schemeClr val="bg1"/>
                </a:solidFill>
              </a:rPr>
              <a:t>ASM Data Tools and API.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</a:t>
            </a:r>
            <a:r>
              <a:rPr lang="en-IN" sz="1600" i="1" dirty="0">
                <a:solidFill>
                  <a:schemeClr val="bg1"/>
                </a:solidFill>
              </a:rPr>
              <a:t>Explore Census Data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71796" y="1347651"/>
            <a:ext cx="914400" cy="278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42666" y="1946104"/>
            <a:ext cx="2324163" cy="599419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5"/>
              </a:rPr>
              <a:t>www.census.gov</a:t>
            </a:r>
            <a:endParaRPr lang="en-US" sz="2000" dirty="0">
              <a:solidFill>
                <a:srgbClr val="294071"/>
              </a:solidFill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2530082" y="1486713"/>
            <a:ext cx="3941714" cy="13076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stCxn id="21" idx="2"/>
          </p:cNvCxnSpPr>
          <p:nvPr/>
        </p:nvCxnSpPr>
        <p:spPr>
          <a:xfrm flipH="1">
            <a:off x="6471796" y="1625776"/>
            <a:ext cx="457200" cy="2755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1DDCC848-0043-473B-B714-59E7D4115F74}"/>
              </a:ext>
            </a:extLst>
          </p:cNvPr>
          <p:cNvSpPr/>
          <p:nvPr/>
        </p:nvSpPr>
        <p:spPr>
          <a:xfrm>
            <a:off x="5350601" y="1901332"/>
            <a:ext cx="1483586" cy="278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13397" y="5146757"/>
            <a:ext cx="816061" cy="2786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1" name="Straight Arrow Connector 40"/>
          <p:cNvCxnSpPr>
            <a:cxnSpLocks/>
            <a:endCxn id="25" idx="1"/>
          </p:cNvCxnSpPr>
          <p:nvPr/>
        </p:nvCxnSpPr>
        <p:spPr>
          <a:xfrm>
            <a:off x="2766829" y="3817485"/>
            <a:ext cx="3146568" cy="14686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29">
            <a:extLst>
              <a:ext uri="{FF2B5EF4-FFF2-40B4-BE49-F238E27FC236}">
                <a16:creationId xmlns:a16="http://schemas.microsoft.com/office/drawing/2014/main" id="{6F76F8DC-885E-4D0A-BC94-D347175CF355}"/>
              </a:ext>
            </a:extLst>
          </p:cNvPr>
          <p:cNvSpPr/>
          <p:nvPr/>
        </p:nvSpPr>
        <p:spPr>
          <a:xfrm>
            <a:off x="9509245" y="4838250"/>
            <a:ext cx="623109" cy="2671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6223B16-5B46-4BB0-8279-312122FA1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470" y="3698139"/>
            <a:ext cx="4226940" cy="1558996"/>
          </a:xfrm>
          <a:prstGeom prst="rect">
            <a:avLst/>
          </a:prstGeom>
        </p:spPr>
      </p:pic>
      <p:sp>
        <p:nvSpPr>
          <p:cNvPr id="82" name="Rounded Rectangle 24">
            <a:extLst>
              <a:ext uri="{FF2B5EF4-FFF2-40B4-BE49-F238E27FC236}">
                <a16:creationId xmlns:a16="http://schemas.microsoft.com/office/drawing/2014/main" id="{652B2A86-320B-43C5-8048-4D5A6FD8AD97}"/>
              </a:ext>
            </a:extLst>
          </p:cNvPr>
          <p:cNvSpPr/>
          <p:nvPr/>
        </p:nvSpPr>
        <p:spPr>
          <a:xfrm>
            <a:off x="8053387" y="3828737"/>
            <a:ext cx="816061" cy="2786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83" name="Rounded Rectangle 24">
            <a:extLst>
              <a:ext uri="{FF2B5EF4-FFF2-40B4-BE49-F238E27FC236}">
                <a16:creationId xmlns:a16="http://schemas.microsoft.com/office/drawing/2014/main" id="{2C7BABFC-E6D2-4C55-8CFD-53C907D4C66C}"/>
              </a:ext>
            </a:extLst>
          </p:cNvPr>
          <p:cNvSpPr/>
          <p:nvPr/>
        </p:nvSpPr>
        <p:spPr>
          <a:xfrm>
            <a:off x="8754343" y="4902592"/>
            <a:ext cx="3450066" cy="3930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5E1A361-E04B-4666-BCB3-D36C8E4BCCDE}"/>
              </a:ext>
            </a:extLst>
          </p:cNvPr>
          <p:cNvCxnSpPr>
            <a:cxnSpLocks/>
            <a:stCxn id="25" idx="3"/>
            <a:endCxn id="82" idx="1"/>
          </p:cNvCxnSpPr>
          <p:nvPr/>
        </p:nvCxnSpPr>
        <p:spPr>
          <a:xfrm flipV="1">
            <a:off x="6729458" y="3968075"/>
            <a:ext cx="1323929" cy="13180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827CFE4-B783-4782-9284-C7573701DE6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729458" y="5105400"/>
            <a:ext cx="2002914" cy="1806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24">
            <a:extLst>
              <a:ext uri="{FF2B5EF4-FFF2-40B4-BE49-F238E27FC236}">
                <a16:creationId xmlns:a16="http://schemas.microsoft.com/office/drawing/2014/main" id="{D35A0438-5715-4740-8665-86B3A8801EBF}"/>
              </a:ext>
            </a:extLst>
          </p:cNvPr>
          <p:cNvSpPr/>
          <p:nvPr/>
        </p:nvSpPr>
        <p:spPr>
          <a:xfrm>
            <a:off x="4621841" y="5931581"/>
            <a:ext cx="3450066" cy="3930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AA4A479-FB5E-4495-AB36-5ABDA802BB69}"/>
              </a:ext>
            </a:extLst>
          </p:cNvPr>
          <p:cNvCxnSpPr>
            <a:cxnSpLocks/>
            <a:endCxn id="91" idx="1"/>
          </p:cNvCxnSpPr>
          <p:nvPr/>
        </p:nvCxnSpPr>
        <p:spPr>
          <a:xfrm>
            <a:off x="2578435" y="4801609"/>
            <a:ext cx="2043406" cy="132648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0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CAB197-16C5-468B-A56E-547A33989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92" t="26805" r="29336" b="33810"/>
          <a:stretch/>
        </p:blipFill>
        <p:spPr>
          <a:xfrm>
            <a:off x="3328987" y="1524000"/>
            <a:ext cx="7788712" cy="4191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In the search box, type </a:t>
            </a:r>
            <a:r>
              <a:rPr lang="en-IN" i="1" dirty="0">
                <a:solidFill>
                  <a:schemeClr val="bg1"/>
                </a:solidFill>
              </a:rPr>
              <a:t>Materials Consumed</a:t>
            </a: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In the results, select table id </a:t>
            </a:r>
            <a:r>
              <a:rPr lang="en-IN" i="1" dirty="0">
                <a:solidFill>
                  <a:schemeClr val="bg1"/>
                </a:solidFill>
              </a:rPr>
              <a:t>EC1731MATFUEL: Manufacturing: Materials Consumed by Kind of Industry</a:t>
            </a: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09987" y="2971800"/>
            <a:ext cx="66294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33" name="Straight Arrow Connector 32"/>
          <p:cNvCxnSpPr>
            <a:cxnSpLocks/>
            <a:endCxn id="21" idx="1"/>
          </p:cNvCxnSpPr>
          <p:nvPr/>
        </p:nvCxnSpPr>
        <p:spPr>
          <a:xfrm>
            <a:off x="2795587" y="2971800"/>
            <a:ext cx="914400" cy="190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1DDCC848-0043-473B-B714-59E7D4115F74}"/>
              </a:ext>
            </a:extLst>
          </p:cNvPr>
          <p:cNvSpPr/>
          <p:nvPr/>
        </p:nvSpPr>
        <p:spPr>
          <a:xfrm>
            <a:off x="3786187" y="3505200"/>
            <a:ext cx="67056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1" name="Straight Arrow Connector 40"/>
          <p:cNvCxnSpPr>
            <a:cxnSpLocks/>
            <a:endCxn id="27" idx="1"/>
          </p:cNvCxnSpPr>
          <p:nvPr/>
        </p:nvCxnSpPr>
        <p:spPr>
          <a:xfrm flipV="1">
            <a:off x="2414587" y="3695700"/>
            <a:ext cx="1371600" cy="190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578D302-D14A-4B25-A36B-323511CAA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9" r="2515" b="10000"/>
          <a:stretch/>
        </p:blipFill>
        <p:spPr>
          <a:xfrm>
            <a:off x="3405187" y="1371600"/>
            <a:ext cx="8610600" cy="4191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091987" y="6577242"/>
            <a:ext cx="714089" cy="365125"/>
          </a:xfrm>
        </p:spPr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343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Click on </a:t>
            </a:r>
            <a:r>
              <a:rPr lang="en-IN" i="1" dirty="0">
                <a:solidFill>
                  <a:schemeClr val="bg1"/>
                </a:solidFill>
              </a:rPr>
              <a:t>Filter</a:t>
            </a: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In the dropdown on the right side, select </a:t>
            </a:r>
            <a:r>
              <a:rPr lang="en-IN" i="1" dirty="0">
                <a:solidFill>
                  <a:schemeClr val="bg1"/>
                </a:solidFill>
              </a:rPr>
              <a:t>2017 NAICS Code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In the search bar, type your industry of choice, in this case </a:t>
            </a:r>
            <a:r>
              <a:rPr lang="en-IN" i="1" dirty="0">
                <a:solidFill>
                  <a:schemeClr val="bg1"/>
                </a:solidFill>
              </a:rPr>
              <a:t>331210 </a:t>
            </a:r>
            <a:r>
              <a:rPr lang="en-IN" dirty="0">
                <a:solidFill>
                  <a:schemeClr val="bg1"/>
                </a:solidFill>
              </a:rPr>
              <a:t> and press </a:t>
            </a:r>
            <a:r>
              <a:rPr lang="en-IN" i="1" dirty="0">
                <a:solidFill>
                  <a:schemeClr val="bg1"/>
                </a:solidFill>
              </a:rPr>
              <a:t>Enter</a:t>
            </a: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14987" y="1981200"/>
            <a:ext cx="4572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Obtain the latest available Economic Census data from the US Bureau of Census for the industry of interest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33" name="Straight Arrow Connector 32"/>
          <p:cNvCxnSpPr>
            <a:cxnSpLocks/>
            <a:endCxn id="21" idx="1"/>
          </p:cNvCxnSpPr>
          <p:nvPr/>
        </p:nvCxnSpPr>
        <p:spPr>
          <a:xfrm>
            <a:off x="2033587" y="2057400"/>
            <a:ext cx="3581400" cy="1143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1DDCC848-0043-473B-B714-59E7D4115F74}"/>
              </a:ext>
            </a:extLst>
          </p:cNvPr>
          <p:cNvSpPr/>
          <p:nvPr/>
        </p:nvSpPr>
        <p:spPr>
          <a:xfrm>
            <a:off x="10263187" y="2895600"/>
            <a:ext cx="1676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41" name="Straight Arrow Connector 40"/>
          <p:cNvCxnSpPr>
            <a:cxnSpLocks/>
            <a:endCxn id="27" idx="1"/>
          </p:cNvCxnSpPr>
          <p:nvPr/>
        </p:nvCxnSpPr>
        <p:spPr>
          <a:xfrm flipV="1">
            <a:off x="2719387" y="3009900"/>
            <a:ext cx="7543800" cy="381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29">
            <a:extLst>
              <a:ext uri="{FF2B5EF4-FFF2-40B4-BE49-F238E27FC236}">
                <a16:creationId xmlns:a16="http://schemas.microsoft.com/office/drawing/2014/main" id="{6F76F8DC-885E-4D0A-BC94-D347175CF355}"/>
              </a:ext>
            </a:extLst>
          </p:cNvPr>
          <p:cNvSpPr/>
          <p:nvPr/>
        </p:nvSpPr>
        <p:spPr>
          <a:xfrm>
            <a:off x="10325878" y="3124200"/>
            <a:ext cx="1689909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AA4A479-FB5E-4495-AB36-5ABDA802BB69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2553478" y="3276600"/>
            <a:ext cx="7772400" cy="9906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73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7EBF7-6687-4C7B-92F1-A7AA31562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06" r="6680" b="35238"/>
          <a:stretch/>
        </p:blipFill>
        <p:spPr>
          <a:xfrm>
            <a:off x="3633787" y="1676400"/>
            <a:ext cx="838200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433385" y="1524000"/>
            <a:ext cx="2776120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The table can be downloaded or copied and pasted into Excel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The table lists the types and cost of materials consumed by the industry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Record the types and cost of materials consumed by the industry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8" name="Rounded Rectangle 3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cxnSp>
        <p:nvCxnSpPr>
          <p:cNvPr id="36" name="Straight Arrow Connector 35"/>
          <p:cNvCxnSpPr>
            <a:cxnSpLocks/>
            <a:endCxn id="48" idx="1"/>
          </p:cNvCxnSpPr>
          <p:nvPr/>
        </p:nvCxnSpPr>
        <p:spPr>
          <a:xfrm>
            <a:off x="2719387" y="4294329"/>
            <a:ext cx="388620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605588" y="2873657"/>
            <a:ext cx="2667000" cy="284134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948987" y="2873658"/>
            <a:ext cx="1143000" cy="28413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3195FC-5EDE-4EC3-B2D0-44ADDC56B055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566987" y="2552700"/>
            <a:ext cx="47244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EB056A46-5A82-4F03-BF71-CAC69119329E}"/>
              </a:ext>
            </a:extLst>
          </p:cNvPr>
          <p:cNvSpPr/>
          <p:nvPr/>
        </p:nvSpPr>
        <p:spPr>
          <a:xfrm>
            <a:off x="7291387" y="2286000"/>
            <a:ext cx="8382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890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D5310-6033-41AE-87C6-73CF6A2E1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" t="25555" r="9537" b="9682"/>
          <a:stretch/>
        </p:blipFill>
        <p:spPr>
          <a:xfrm>
            <a:off x="3481387" y="1447800"/>
            <a:ext cx="8534400" cy="4191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Calculate the Bill of Material ratios for the industry</a:t>
            </a:r>
          </a:p>
        </p:txBody>
      </p:sp>
      <p:sp>
        <p:nvSpPr>
          <p:cNvPr id="7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In Excel, calculate the Material cost proportions and use as proxy for Bill of Material ratios.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bg1"/>
                </a:solidFill>
              </a:rPr>
              <a:t>In this example, we isolate metal from non-metal materials. This will give us the ratio of metal materials to total direct materials</a:t>
            </a: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16" name="Rounded Rectangle 46">
            <a:extLst>
              <a:ext uri="{FF2B5EF4-FFF2-40B4-BE49-F238E27FC236}">
                <a16:creationId xmlns:a16="http://schemas.microsoft.com/office/drawing/2014/main" id="{26609B69-80CE-4204-8670-8F0DF8CBDE45}"/>
              </a:ext>
            </a:extLst>
          </p:cNvPr>
          <p:cNvSpPr/>
          <p:nvPr/>
        </p:nvSpPr>
        <p:spPr>
          <a:xfrm>
            <a:off x="5538787" y="1371600"/>
            <a:ext cx="1828800" cy="42672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1" name="Rounded Rectangle 46">
            <a:extLst>
              <a:ext uri="{FF2B5EF4-FFF2-40B4-BE49-F238E27FC236}">
                <a16:creationId xmlns:a16="http://schemas.microsoft.com/office/drawing/2014/main" id="{5FF26DEA-10E5-434D-BF06-0D5106EAAB00}"/>
              </a:ext>
            </a:extLst>
          </p:cNvPr>
          <p:cNvSpPr/>
          <p:nvPr/>
        </p:nvSpPr>
        <p:spPr>
          <a:xfrm>
            <a:off x="9272587" y="1371600"/>
            <a:ext cx="990600" cy="42672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5" name="Rounded Rectangle 46">
            <a:extLst>
              <a:ext uri="{FF2B5EF4-FFF2-40B4-BE49-F238E27FC236}">
                <a16:creationId xmlns:a16="http://schemas.microsoft.com/office/drawing/2014/main" id="{6204564F-7574-4E85-8BEA-72051032CC76}"/>
              </a:ext>
            </a:extLst>
          </p:cNvPr>
          <p:cNvSpPr/>
          <p:nvPr/>
        </p:nvSpPr>
        <p:spPr>
          <a:xfrm>
            <a:off x="10415587" y="2057400"/>
            <a:ext cx="1676400" cy="8382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1785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9787" y="2514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N" sz="2000" b="1" dirty="0"/>
              <a:t>Use the U.S. Bill of Material ratios as a proxy ratio when building an Industry Cost Profile for another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6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709EA6-87CE-447C-874E-8B2C71AFD7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925ABA-DFE5-484E-BF5F-0E4486BBC519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b58ae008-966b-4bff-8a7d-37abbecab933"/>
    <ds:schemaRef ds:uri="http://schemas.microsoft.com/office/infopath/2007/PartnerControls"/>
    <ds:schemaRef ds:uri="ff8bcfcb-4344-44cf-9f08-daa529b9a5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64DE0F-EC51-4D0D-B2CB-371F30DCA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Custom</PresentationFormat>
  <Paragraphs>77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Cambria</vt:lpstr>
      <vt:lpstr>Wingdings</vt:lpstr>
      <vt:lpstr>Wingdings 2</vt:lpstr>
      <vt:lpstr>Concourse</vt:lpstr>
      <vt:lpstr>How to estimate the Bill of Material Ratios using U.S. Economic Census</vt:lpstr>
      <vt:lpstr>Select the Industry Code Based on the Supplier’s Business and Product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Obtain the latest available Economic Census data from the US Bureau of Census for the industry of interest</vt:lpstr>
      <vt:lpstr>Record the types and cost of materials consumed by the industry</vt:lpstr>
      <vt:lpstr>Calculate the Bill of Material ratios for the industry</vt:lpstr>
      <vt:lpstr>Tip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2019-07-04T09:46:28Z</dcterms:created>
  <dcterms:modified xsi:type="dcterms:W3CDTF">2021-02-17T04:54:00Z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